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63" r:id="rId2"/>
    <p:sldId id="258" r:id="rId3"/>
    <p:sldId id="259" r:id="rId4"/>
    <p:sldId id="260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61" r:id="rId20"/>
  </p:sldIdLst>
  <p:sldSz cx="12192000" cy="6858000"/>
  <p:notesSz cx="6858000" cy="9144000"/>
  <p:defaultTextStyle>
    <a:defPPr>
      <a:defRPr lang="es-ES_tradnl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756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895D196-7B76-45E6-8CD0-D22DD24616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BD4E4A5-5D1D-45C1-A138-2930C22584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2538637-5A62-41A6-B6B8-8E7D5CA632E4}" type="datetimeFigureOut">
              <a:rPr lang="es-ES" altLang="es-ES"/>
              <a:pPr/>
              <a:t>16/05/2019</a:t>
            </a:fld>
            <a:endParaRPr lang="es-ES" alt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59B6AD0-3CE8-405C-A7DA-4DD15558E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33A37F1-7590-4832-A029-8E6CB46764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9424005-BB2C-4489-ACDF-2BB5679B1C1A}" type="slidenum">
              <a:rPr lang="es-ES" altLang="es-ES"/>
              <a:pPr/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7113422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55E35467-3742-43AE-97FE-D866AAF5E27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BDB33273-22AB-49C8-BF1E-8976C9B7FDA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491F41B6-9D71-4E6A-A882-D1996144223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674A5853-9DF3-4046-80E5-CED5226359F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s-ES"/>
              <a:t>Haga clic para modificar el estilo de texto del patrón</a:t>
            </a:r>
          </a:p>
          <a:p>
            <a:pPr lvl="1"/>
            <a:r>
              <a:rPr lang="es-ES_tradnl" altLang="es-ES"/>
              <a:t>Segundo nivel</a:t>
            </a:r>
          </a:p>
          <a:p>
            <a:pPr lvl="2"/>
            <a:r>
              <a:rPr lang="es-ES_tradnl" altLang="es-ES"/>
              <a:t>Tercer nivel</a:t>
            </a:r>
          </a:p>
          <a:p>
            <a:pPr lvl="3"/>
            <a:r>
              <a:rPr lang="es-ES_tradnl" altLang="es-ES"/>
              <a:t>Cuarto nivel</a:t>
            </a:r>
          </a:p>
          <a:p>
            <a:pPr lvl="4"/>
            <a:r>
              <a:rPr lang="es-ES_tradnl" altLang="es-ES"/>
              <a:t>Quinto nivel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CC18EA9E-8C70-4B24-B890-4204F50B33E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E8707DB5-551B-4C75-8DD2-1F1FC9E7F7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5F9FA71-5646-44C1-91A1-3465D874C274}" type="slidenum">
              <a:rPr lang="es-ES_tradnl" altLang="es-ES"/>
              <a:pPr/>
              <a:t>‹Nº›</a:t>
            </a:fld>
            <a:endParaRPr lang="es-ES_tradnl" altLang="es-ES"/>
          </a:p>
        </p:txBody>
      </p:sp>
    </p:spTree>
    <p:extLst>
      <p:ext uri="{BB962C8B-B14F-4D97-AF65-F5344CB8AC3E}">
        <p14:creationId xmlns:p14="http://schemas.microsoft.com/office/powerpoint/2010/main" val="8077997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Geneva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Geneva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Geneva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Geneva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E43B5395-B7B4-448C-A731-9F04B555D3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FFA633-5B6F-472D-82F5-DA8DCABF8FA4}" type="slidenum">
              <a:rPr kumimoji="0" lang="es-ES_tradnl" altLang="es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0</a:t>
            </a:fld>
            <a:endParaRPr kumimoji="0" lang="es-ES_tradnl" altLang="es-E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03DC5C21-F524-4667-8ADD-696EDD39D0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E573FAAB-FF9F-4793-98E4-255461FA04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F5AAF6D-B13C-45FC-ADB3-B7DD9AEACF1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s-ES_tradnl" altLang="es-ES"/>
              <a:t>DIAPOSITIVA</a:t>
            </a:r>
            <a:r>
              <a:rPr lang="es-ES_tradnl" altLang="es-ES" sz="800">
                <a:latin typeface="Arial" panose="020B0604020202020204" pitchFamily="34" charset="0"/>
              </a:rPr>
              <a:t> </a:t>
            </a:r>
            <a:fld id="{B54BC4A0-D72B-4B7E-97C4-E8FF8115934A}" type="slidenum">
              <a:rPr lang="es-ES_tradnl" altLang="es-ES"/>
              <a:pPr/>
              <a:t>‹Nº›</a:t>
            </a:fld>
            <a:endParaRPr lang="es-ES_tradnl" altLang="es-ES"/>
          </a:p>
        </p:txBody>
      </p:sp>
    </p:spTree>
    <p:extLst>
      <p:ext uri="{BB962C8B-B14F-4D97-AF65-F5344CB8AC3E}">
        <p14:creationId xmlns:p14="http://schemas.microsoft.com/office/powerpoint/2010/main" val="148109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A567B4E-AE13-4A98-A5ED-B90ABF0E995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s-ES_tradnl" altLang="es-ES"/>
              <a:t>DIAPOSITIVA</a:t>
            </a:r>
            <a:r>
              <a:rPr lang="es-ES_tradnl" altLang="es-ES" sz="800">
                <a:latin typeface="Arial" panose="020B0604020202020204" pitchFamily="34" charset="0"/>
              </a:rPr>
              <a:t> </a:t>
            </a:r>
            <a:fld id="{F35CC6F1-C118-4332-83F1-E3D5CA20A49D}" type="slidenum">
              <a:rPr lang="es-ES_tradnl" altLang="es-ES"/>
              <a:pPr/>
              <a:t>‹Nº›</a:t>
            </a:fld>
            <a:endParaRPr lang="es-ES_tradnl" altLang="es-ES"/>
          </a:p>
        </p:txBody>
      </p:sp>
    </p:spTree>
    <p:extLst>
      <p:ext uri="{BB962C8B-B14F-4D97-AF65-F5344CB8AC3E}">
        <p14:creationId xmlns:p14="http://schemas.microsoft.com/office/powerpoint/2010/main" val="181193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9510276-8B2A-4F70-B3BA-FA69D814C23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s-ES_tradnl" altLang="es-ES"/>
              <a:t>DIAPOSITIVA</a:t>
            </a:r>
            <a:r>
              <a:rPr lang="es-ES_tradnl" altLang="es-ES" sz="800">
                <a:latin typeface="Arial" panose="020B0604020202020204" pitchFamily="34" charset="0"/>
              </a:rPr>
              <a:t> </a:t>
            </a:r>
            <a:fld id="{6D729BB5-D9A9-4BC0-A771-10875F1CEE98}" type="slidenum">
              <a:rPr lang="es-ES_tradnl" altLang="es-ES"/>
              <a:pPr/>
              <a:t>‹Nº›</a:t>
            </a:fld>
            <a:endParaRPr lang="es-ES_tradnl" altLang="es-ES"/>
          </a:p>
        </p:txBody>
      </p:sp>
    </p:spTree>
    <p:extLst>
      <p:ext uri="{BB962C8B-B14F-4D97-AF65-F5344CB8AC3E}">
        <p14:creationId xmlns:p14="http://schemas.microsoft.com/office/powerpoint/2010/main" val="7103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C4BD9A9-8F65-40CD-9BED-0A2F2D9737D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s-ES_tradnl" altLang="es-ES"/>
              <a:t>DIAPOSITIVA</a:t>
            </a:r>
            <a:r>
              <a:rPr lang="es-ES_tradnl" altLang="es-ES" sz="800">
                <a:latin typeface="Arial" panose="020B0604020202020204" pitchFamily="34" charset="0"/>
              </a:rPr>
              <a:t> </a:t>
            </a:r>
            <a:fld id="{2581CAD5-C6D2-4C43-8E60-618A3332B352}" type="slidenum">
              <a:rPr lang="es-ES_tradnl" altLang="es-ES"/>
              <a:pPr/>
              <a:t>‹Nº›</a:t>
            </a:fld>
            <a:endParaRPr lang="es-ES_tradnl" altLang="es-ES"/>
          </a:p>
        </p:txBody>
      </p:sp>
    </p:spTree>
    <p:extLst>
      <p:ext uri="{BB962C8B-B14F-4D97-AF65-F5344CB8AC3E}">
        <p14:creationId xmlns:p14="http://schemas.microsoft.com/office/powerpoint/2010/main" val="211497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5B5E207-467C-475B-92CE-9B352C975AF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s-ES_tradnl" altLang="es-ES"/>
              <a:t>DIAPOSITIVA</a:t>
            </a:r>
            <a:r>
              <a:rPr lang="es-ES_tradnl" altLang="es-ES" sz="800">
                <a:latin typeface="Arial" panose="020B0604020202020204" pitchFamily="34" charset="0"/>
              </a:rPr>
              <a:t> </a:t>
            </a:r>
            <a:fld id="{468D952E-7276-40D2-91FF-6213B7C3D7C6}" type="slidenum">
              <a:rPr lang="es-ES_tradnl" altLang="es-ES"/>
              <a:pPr/>
              <a:t>‹Nº›</a:t>
            </a:fld>
            <a:endParaRPr lang="es-ES_tradnl" altLang="es-ES"/>
          </a:p>
        </p:txBody>
      </p:sp>
    </p:spTree>
    <p:extLst>
      <p:ext uri="{BB962C8B-B14F-4D97-AF65-F5344CB8AC3E}">
        <p14:creationId xmlns:p14="http://schemas.microsoft.com/office/powerpoint/2010/main" val="116871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2F86A31-C855-4651-B8F1-EF39433E104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s-ES_tradnl" altLang="es-ES"/>
              <a:t>DIAPOSITIVA</a:t>
            </a:r>
            <a:r>
              <a:rPr lang="es-ES_tradnl" altLang="es-ES" sz="800">
                <a:latin typeface="Arial" panose="020B0604020202020204" pitchFamily="34" charset="0"/>
              </a:rPr>
              <a:t> </a:t>
            </a:r>
            <a:fld id="{17FE359B-F55E-4B11-AE6D-5D8178030D18}" type="slidenum">
              <a:rPr lang="es-ES_tradnl" altLang="es-ES"/>
              <a:pPr/>
              <a:t>‹Nº›</a:t>
            </a:fld>
            <a:endParaRPr lang="es-ES_tradnl" altLang="es-ES"/>
          </a:p>
        </p:txBody>
      </p:sp>
    </p:spTree>
    <p:extLst>
      <p:ext uri="{BB962C8B-B14F-4D97-AF65-F5344CB8AC3E}">
        <p14:creationId xmlns:p14="http://schemas.microsoft.com/office/powerpoint/2010/main" val="372269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29634F-77DE-454C-9BFE-74CC9D8F87B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s-ES_tradnl" altLang="es-ES"/>
              <a:t>DIAPOSITIVA</a:t>
            </a:r>
            <a:r>
              <a:rPr lang="es-ES_tradnl" altLang="es-ES" sz="800">
                <a:latin typeface="Arial" panose="020B0604020202020204" pitchFamily="34" charset="0"/>
              </a:rPr>
              <a:t> </a:t>
            </a:r>
            <a:fld id="{F0C6D09A-5E4C-48F4-9DDB-A293A8F0037D}" type="slidenum">
              <a:rPr lang="es-ES_tradnl" altLang="es-ES"/>
              <a:pPr/>
              <a:t>‹Nº›</a:t>
            </a:fld>
            <a:endParaRPr lang="es-ES_tradnl" altLang="es-ES"/>
          </a:p>
        </p:txBody>
      </p:sp>
    </p:spTree>
    <p:extLst>
      <p:ext uri="{BB962C8B-B14F-4D97-AF65-F5344CB8AC3E}">
        <p14:creationId xmlns:p14="http://schemas.microsoft.com/office/powerpoint/2010/main" val="208452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C9D2F491-D6D1-40DB-A20A-424F6B5749F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s-ES_tradnl" altLang="es-ES"/>
              <a:t>DIAPOSITIVA</a:t>
            </a:r>
            <a:r>
              <a:rPr lang="es-ES_tradnl" altLang="es-ES" sz="800">
                <a:latin typeface="Arial" panose="020B0604020202020204" pitchFamily="34" charset="0"/>
              </a:rPr>
              <a:t> </a:t>
            </a:r>
            <a:fld id="{5C0339FE-923A-442B-8FC7-200B86BE89AE}" type="slidenum">
              <a:rPr lang="es-ES_tradnl" altLang="es-ES"/>
              <a:pPr/>
              <a:t>‹Nº›</a:t>
            </a:fld>
            <a:endParaRPr lang="es-ES_tradnl" altLang="es-ES"/>
          </a:p>
        </p:txBody>
      </p:sp>
    </p:spTree>
    <p:extLst>
      <p:ext uri="{BB962C8B-B14F-4D97-AF65-F5344CB8AC3E}">
        <p14:creationId xmlns:p14="http://schemas.microsoft.com/office/powerpoint/2010/main" val="377152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3D46FF5D-5980-400C-B877-1D790BB9309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s-ES_tradnl" altLang="es-ES"/>
              <a:t>DIAPOSITIVA</a:t>
            </a:r>
            <a:r>
              <a:rPr lang="es-ES_tradnl" altLang="es-ES" sz="800">
                <a:latin typeface="Arial" panose="020B0604020202020204" pitchFamily="34" charset="0"/>
              </a:rPr>
              <a:t> </a:t>
            </a:r>
            <a:fld id="{4047F4A6-3982-435C-B03A-8F2FC5F69B54}" type="slidenum">
              <a:rPr lang="es-ES_tradnl" altLang="es-ES"/>
              <a:pPr/>
              <a:t>‹Nº›</a:t>
            </a:fld>
            <a:endParaRPr lang="es-ES_tradnl" altLang="es-ES"/>
          </a:p>
        </p:txBody>
      </p:sp>
    </p:spTree>
    <p:extLst>
      <p:ext uri="{BB962C8B-B14F-4D97-AF65-F5344CB8AC3E}">
        <p14:creationId xmlns:p14="http://schemas.microsoft.com/office/powerpoint/2010/main" val="48335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49D175A-A5B9-4604-A6E4-B31780F97E2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s-ES_tradnl" altLang="es-ES"/>
              <a:t>DIAPOSITIVA</a:t>
            </a:r>
            <a:r>
              <a:rPr lang="es-ES_tradnl" altLang="es-ES" sz="800">
                <a:latin typeface="Arial" panose="020B0604020202020204" pitchFamily="34" charset="0"/>
              </a:rPr>
              <a:t> </a:t>
            </a:r>
            <a:fld id="{E504554A-AE30-43BA-AA1C-AE8A1B8B8082}" type="slidenum">
              <a:rPr lang="es-ES_tradnl" altLang="es-ES"/>
              <a:pPr/>
              <a:t>‹Nº›</a:t>
            </a:fld>
            <a:endParaRPr lang="es-ES_tradnl" altLang="es-ES"/>
          </a:p>
        </p:txBody>
      </p:sp>
    </p:spTree>
    <p:extLst>
      <p:ext uri="{BB962C8B-B14F-4D97-AF65-F5344CB8AC3E}">
        <p14:creationId xmlns:p14="http://schemas.microsoft.com/office/powerpoint/2010/main" val="51156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A964DEC-4559-4447-BE69-D77544CC3CE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s-ES_tradnl" altLang="es-ES"/>
              <a:t>DIAPOSITIVA</a:t>
            </a:r>
            <a:r>
              <a:rPr lang="es-ES_tradnl" altLang="es-ES" sz="800">
                <a:latin typeface="Arial" panose="020B0604020202020204" pitchFamily="34" charset="0"/>
              </a:rPr>
              <a:t> </a:t>
            </a:r>
            <a:fld id="{5A79FCC5-E87A-41F4-AC91-8D8CB5DEAE5F}" type="slidenum">
              <a:rPr lang="es-ES_tradnl" altLang="es-ES"/>
              <a:pPr/>
              <a:t>‹Nº›</a:t>
            </a:fld>
            <a:endParaRPr lang="es-ES_tradnl" altLang="es-ES"/>
          </a:p>
        </p:txBody>
      </p:sp>
    </p:spTree>
    <p:extLst>
      <p:ext uri="{BB962C8B-B14F-4D97-AF65-F5344CB8AC3E}">
        <p14:creationId xmlns:p14="http://schemas.microsoft.com/office/powerpoint/2010/main" val="77552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>
            <a:extLst>
              <a:ext uri="{FF2B5EF4-FFF2-40B4-BE49-F238E27FC236}">
                <a16:creationId xmlns:a16="http://schemas.microsoft.com/office/drawing/2014/main" id="{EE29210A-EF68-4833-85E4-8B4253FE2E2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652000" y="6629400"/>
            <a:ext cx="2540000" cy="228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solidFill>
                  <a:srgbClr val="FFFFFF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s-ES_tradnl" altLang="es-ES"/>
              <a:t>DIAPOSITIVA</a:t>
            </a:r>
            <a:r>
              <a:rPr lang="es-ES_tradnl" altLang="es-ES" sz="800">
                <a:latin typeface="Arial" panose="020B0604020202020204" pitchFamily="34" charset="0"/>
              </a:rPr>
              <a:t> </a:t>
            </a:r>
            <a:fld id="{02000685-9774-43F2-9A52-13996D02D665}" type="slidenum">
              <a:rPr lang="es-ES_tradnl" altLang="es-ES"/>
              <a:pPr/>
              <a:t>‹Nº›</a:t>
            </a:fld>
            <a:endParaRPr lang="es-ES_tradnl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Genev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Genev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Genev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Geneva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0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0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0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0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C07E5ED-FD6E-4CFB-BDCC-B9B37F3F0E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5717"/>
          <a:stretch/>
        </p:blipFill>
        <p:spPr>
          <a:xfrm>
            <a:off x="0" y="1673"/>
            <a:ext cx="12192000" cy="979055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EAA81958-1C43-4780-A000-D8BFD20BAA9A}"/>
              </a:ext>
            </a:extLst>
          </p:cNvPr>
          <p:cNvSpPr/>
          <p:nvPr/>
        </p:nvSpPr>
        <p:spPr>
          <a:xfrm>
            <a:off x="479376" y="2244573"/>
            <a:ext cx="6096000" cy="24153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800"/>
              </a:spcAft>
              <a:tabLst>
                <a:tab pos="1562100" algn="l"/>
              </a:tabLst>
            </a:pPr>
            <a:r>
              <a:rPr lang="es-ES" sz="1800" b="1" i="0" spc="2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Trabajo de Informática</a:t>
            </a:r>
            <a:endParaRPr lang="es-ES" sz="10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1562100" algn="l"/>
              </a:tabLst>
            </a:pPr>
            <a:r>
              <a:rPr lang="es-ES" sz="4000" b="1" spc="2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Maqueta de habitación domótica mediante el uso de Arduino y Dev-C++</a:t>
            </a:r>
            <a:endParaRPr lang="es-E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D4EAADBD-7E75-4985-8231-1CAEB16B0D34}"/>
              </a:ext>
            </a:extLst>
          </p:cNvPr>
          <p:cNvSpPr/>
          <p:nvPr/>
        </p:nvSpPr>
        <p:spPr>
          <a:xfrm>
            <a:off x="479376" y="4613427"/>
            <a:ext cx="6096000" cy="8632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  <a:tabLst>
                <a:tab pos="1562100" algn="l"/>
              </a:tabLst>
            </a:pPr>
            <a:r>
              <a:rPr lang="es-ES" spc="2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Grupo </a:t>
            </a:r>
            <a:r>
              <a:rPr lang="es-ES" spc="25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A109</a:t>
            </a:r>
            <a:endParaRPr lang="es-E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0"/>
              </a:spcAft>
              <a:tabLst>
                <a:tab pos="1562100" algn="l"/>
              </a:tabLst>
            </a:pPr>
            <a:r>
              <a:rPr lang="es-ES" spc="2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Curso 2018/2019</a:t>
            </a:r>
            <a:endParaRPr lang="es-E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C170D80-EB60-4BAA-90F3-B392B24C9F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s-ES_tradnl" altLang="es-ES" sz="1000">
                <a:solidFill>
                  <a:srgbClr val="FFFFFF"/>
                </a:solidFill>
                <a:latin typeface="Arial Narrow" panose="020B0606020202030204" pitchFamily="34" charset="0"/>
              </a:rPr>
              <a:t>DIAPOSITIVA</a:t>
            </a:r>
            <a:r>
              <a:rPr lang="es-ES_tradnl" altLang="es-ES" sz="800">
                <a:solidFill>
                  <a:srgbClr val="FFFFFF"/>
                </a:solidFill>
              </a:rPr>
              <a:t> </a:t>
            </a:r>
            <a:fld id="{3AAEB521-78D9-49A1-99FB-59F3C17A9997}" type="slidenum">
              <a:rPr lang="es-ES_tradnl" altLang="es-ES" sz="1000">
                <a:solidFill>
                  <a:srgbClr val="FFFFFF"/>
                </a:solidFill>
                <a:latin typeface="Arial Narrow" panose="020B0606020202030204" pitchFamily="34" charset="0"/>
              </a:rPr>
              <a:pPr/>
              <a:t>9</a:t>
            </a:fld>
            <a:endParaRPr lang="es-ES_tradnl" altLang="es-ES" sz="10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1487488" y="1543325"/>
            <a:ext cx="9289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s-ES" b="1" dirty="0"/>
              <a:t>Controlador de tiempo.</a:t>
            </a:r>
            <a:endParaRPr lang="es-ES" b="1" dirty="0">
              <a:solidFill>
                <a:srgbClr val="000000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767408" y="2293688"/>
            <a:ext cx="101744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 necesita la librería </a:t>
            </a:r>
            <a:r>
              <a:rPr lang="es-ES" dirty="0" err="1"/>
              <a:t>Time.h</a:t>
            </a:r>
            <a:r>
              <a:rPr lang="es-ES" dirty="0"/>
              <a:t>. Se establece por defecto una fecha y hora concreta, para ponerlo en hora se necesita usar la función “</a:t>
            </a:r>
            <a:r>
              <a:rPr lang="es-ES" dirty="0" err="1"/>
              <a:t>setTime</a:t>
            </a:r>
            <a:r>
              <a:rPr lang="es-ES" dirty="0"/>
              <a:t>()”.</a:t>
            </a:r>
          </a:p>
          <a:p>
            <a:r>
              <a:rPr lang="es-ES" dirty="0"/>
              <a:t>Al reiniciar la placa la hora vuelve a ser la establecida como referencia.</a:t>
            </a:r>
            <a:endParaRPr lang="es-ES" dirty="0">
              <a:solidFill>
                <a:srgbClr val="000000"/>
              </a:solidFill>
            </a:endParaRPr>
          </a:p>
        </p:txBody>
      </p:sp>
      <p:pic>
        <p:nvPicPr>
          <p:cNvPr id="8" name="7 Marcador de contenido" descr="https://i.gyazo.com/93b564686e7b8f50b4a6680bc38ff4b4.pn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3717032"/>
            <a:ext cx="3983604" cy="24825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5" name="4 CuadroTexto"/>
          <p:cNvSpPr txBox="1"/>
          <p:nvPr/>
        </p:nvSpPr>
        <p:spPr>
          <a:xfrm>
            <a:off x="5854646" y="4653136"/>
            <a:ext cx="5087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«Código para establecer la hora actual en </a:t>
            </a:r>
            <a:r>
              <a:rPr lang="es-ES" sz="1600" dirty="0" err="1"/>
              <a:t>arduino</a:t>
            </a:r>
            <a:r>
              <a:rPr lang="es-ES" sz="1600" dirty="0"/>
              <a:t>.»</a:t>
            </a:r>
          </a:p>
        </p:txBody>
      </p:sp>
    </p:spTree>
    <p:extLst>
      <p:ext uri="{BB962C8B-B14F-4D97-AF65-F5344CB8AC3E}">
        <p14:creationId xmlns:p14="http://schemas.microsoft.com/office/powerpoint/2010/main" val="267773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C170D80-EB60-4BAA-90F3-B392B24C9F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s-ES_tradnl" altLang="es-ES" sz="1000">
                <a:solidFill>
                  <a:srgbClr val="FFFFFF"/>
                </a:solidFill>
                <a:latin typeface="Arial Narrow" panose="020B0606020202030204" pitchFamily="34" charset="0"/>
              </a:rPr>
              <a:t>DIAPOSITIVA</a:t>
            </a:r>
            <a:r>
              <a:rPr lang="es-ES_tradnl" altLang="es-ES" sz="800">
                <a:solidFill>
                  <a:srgbClr val="FFFFFF"/>
                </a:solidFill>
              </a:rPr>
              <a:t> </a:t>
            </a:r>
            <a:fld id="{3AAEB521-78D9-49A1-99FB-59F3C17A9997}" type="slidenum">
              <a:rPr lang="es-ES_tradnl" altLang="es-ES" sz="1000">
                <a:solidFill>
                  <a:srgbClr val="FFFFFF"/>
                </a:solidFill>
                <a:latin typeface="Arial Narrow" panose="020B0606020202030204" pitchFamily="34" charset="0"/>
              </a:rPr>
              <a:pPr/>
              <a:t>10</a:t>
            </a:fld>
            <a:endParaRPr lang="es-ES_tradnl" altLang="es-ES" sz="10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1487488" y="1543325"/>
            <a:ext cx="9289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s-ES" b="1" dirty="0"/>
              <a:t>Movimiento de persiana. </a:t>
            </a:r>
            <a:r>
              <a:rPr lang="es-ES" b="1" dirty="0" err="1"/>
              <a:t>Motorreductor</a:t>
            </a:r>
            <a:r>
              <a:rPr lang="es-ES" b="1" dirty="0"/>
              <a:t>.</a:t>
            </a:r>
            <a:endParaRPr lang="es-ES" sz="2000" b="1" dirty="0"/>
          </a:p>
        </p:txBody>
      </p:sp>
      <p:sp>
        <p:nvSpPr>
          <p:cNvPr id="6" name="5 CuadroTexto"/>
          <p:cNvSpPr txBox="1"/>
          <p:nvPr/>
        </p:nvSpPr>
        <p:spPr>
          <a:xfrm>
            <a:off x="571778" y="2536792"/>
            <a:ext cx="4824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Motor de corriente continua habitual para controlar ruedas de coches, robots…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888088" y="2348889"/>
            <a:ext cx="4262264" cy="3417244"/>
          </a:xfrm>
        </p:spPr>
        <p:txBody>
          <a:bodyPr/>
          <a:lstStyle/>
          <a:p>
            <a:pPr marL="0" indent="0">
              <a:buNone/>
            </a:pPr>
            <a:r>
              <a:rPr lang="es-ES" sz="2400" dirty="0" err="1"/>
              <a:t>Arduino</a:t>
            </a:r>
            <a:r>
              <a:rPr lang="es-ES" sz="2400" dirty="0"/>
              <a:t> no es lo suficientemente potente como para mover motores, por lo que necesita de drivers.</a:t>
            </a:r>
            <a:endParaRPr lang="es-ES" sz="2400" dirty="0">
              <a:solidFill>
                <a:srgbClr val="000000"/>
              </a:solidFill>
            </a:endParaRPr>
          </a:p>
          <a:p>
            <a:endParaRPr lang="es-ES" dirty="0"/>
          </a:p>
        </p:txBody>
      </p:sp>
      <p:pic>
        <p:nvPicPr>
          <p:cNvPr id="8" name="7 Imagen" descr="arduino-l298n-componente"/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0" y="4364339"/>
            <a:ext cx="2743066" cy="1702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8 Imagen" descr="arduino-motores-geared"/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4377502"/>
            <a:ext cx="2670175" cy="1468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773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C170D80-EB60-4BAA-90F3-B392B24C9F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s-ES_tradnl" altLang="es-ES" sz="1000">
                <a:solidFill>
                  <a:srgbClr val="FFFFFF"/>
                </a:solidFill>
                <a:latin typeface="Arial Narrow" panose="020B0606020202030204" pitchFamily="34" charset="0"/>
              </a:rPr>
              <a:t>DIAPOSITIVA</a:t>
            </a:r>
            <a:r>
              <a:rPr lang="es-ES_tradnl" altLang="es-ES" sz="800">
                <a:solidFill>
                  <a:srgbClr val="FFFFFF"/>
                </a:solidFill>
              </a:rPr>
              <a:t> </a:t>
            </a:r>
            <a:fld id="{3AAEB521-78D9-49A1-99FB-59F3C17A9997}" type="slidenum">
              <a:rPr lang="es-ES_tradnl" altLang="es-ES" sz="1000">
                <a:solidFill>
                  <a:srgbClr val="FFFFFF"/>
                </a:solidFill>
                <a:latin typeface="Arial Narrow" panose="020B0606020202030204" pitchFamily="34" charset="0"/>
              </a:rPr>
              <a:pPr/>
              <a:t>11</a:t>
            </a:fld>
            <a:endParaRPr lang="es-ES_tradnl" altLang="es-ES" sz="10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1487488" y="1543325"/>
            <a:ext cx="9289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s-ES" b="1" dirty="0"/>
              <a:t>Comunicación serie. </a:t>
            </a:r>
            <a:r>
              <a:rPr lang="es-ES" b="1" dirty="0" err="1"/>
              <a:t>Arduino</a:t>
            </a:r>
            <a:r>
              <a:rPr lang="es-ES" b="1" dirty="0"/>
              <a:t> y Ordenador</a:t>
            </a:r>
            <a:r>
              <a:rPr lang="es-ES" b="1" dirty="0">
                <a:solidFill>
                  <a:srgbClr val="000000"/>
                </a:solidFill>
              </a:rPr>
              <a:t>.</a:t>
            </a:r>
            <a:endParaRPr lang="es-ES" sz="20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976536" y="2996952"/>
            <a:ext cx="10310936" cy="3201220"/>
          </a:xfrm>
        </p:spPr>
        <p:txBody>
          <a:bodyPr/>
          <a:lstStyle/>
          <a:p>
            <a:r>
              <a:rPr lang="es-ES" dirty="0">
                <a:solidFill>
                  <a:srgbClr val="000000"/>
                </a:solidFill>
              </a:rPr>
              <a:t>Comunicación mediante una </a:t>
            </a:r>
            <a:r>
              <a:rPr lang="es-ES" dirty="0"/>
              <a:t>aplicación hecha en </a:t>
            </a:r>
            <a:r>
              <a:rPr lang="es-ES" dirty="0" err="1"/>
              <a:t>Dev</a:t>
            </a:r>
            <a:r>
              <a:rPr lang="es-ES" dirty="0"/>
              <a:t>-C++, que permite inicializar y finalizar el uso de la placa, realizar registros a través de un fichero.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7773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CB6303-ACC1-42AB-BBD3-41DE888250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s-ES_tradnl" altLang="es-ES" sz="1000" dirty="0">
                <a:solidFill>
                  <a:srgbClr val="FFFFFF"/>
                </a:solidFill>
                <a:latin typeface="Arial Narrow" panose="020B0606020202030204" pitchFamily="34" charset="0"/>
              </a:rPr>
              <a:t>DIAPOSITIVA</a:t>
            </a:r>
            <a:r>
              <a:rPr lang="es-ES_tradnl" altLang="es-ES" sz="800" dirty="0">
                <a:solidFill>
                  <a:srgbClr val="FFFFFF"/>
                </a:solidFill>
              </a:rPr>
              <a:t> </a:t>
            </a:r>
            <a:fld id="{E4C275FF-0A0B-4646-8BBB-B5E655CF8361}" type="slidenum">
              <a:rPr lang="es-ES_tradnl" altLang="es-ES" sz="1000">
                <a:solidFill>
                  <a:srgbClr val="FFFFFF"/>
                </a:solidFill>
                <a:latin typeface="Arial Narrow" panose="020B0606020202030204" pitchFamily="34" charset="0"/>
              </a:rPr>
              <a:pPr/>
              <a:t>12</a:t>
            </a:fld>
            <a:endParaRPr lang="es-ES_tradnl" altLang="es-ES" sz="1000" dirty="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1343472" y="1340768"/>
            <a:ext cx="9721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u="sng" dirty="0">
                <a:solidFill>
                  <a:srgbClr val="000000"/>
                </a:solidFill>
              </a:rPr>
              <a:t>DISEÑO DEL SOFTWARE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695400" y="2276872"/>
            <a:ext cx="10657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Mediante dos códigos, el programa principal en </a:t>
            </a:r>
            <a:r>
              <a:rPr lang="es-ES" dirty="0" err="1">
                <a:solidFill>
                  <a:srgbClr val="000000"/>
                </a:solidFill>
              </a:rPr>
              <a:t>arduino</a:t>
            </a:r>
            <a:r>
              <a:rPr lang="es-ES" dirty="0">
                <a:solidFill>
                  <a:srgbClr val="000000"/>
                </a:solidFill>
              </a:rPr>
              <a:t> y el controlador en </a:t>
            </a:r>
            <a:r>
              <a:rPr lang="es-ES" dirty="0" err="1">
                <a:solidFill>
                  <a:srgbClr val="000000"/>
                </a:solidFill>
              </a:rPr>
              <a:t>Dev</a:t>
            </a:r>
            <a:r>
              <a:rPr lang="es-ES" dirty="0">
                <a:solidFill>
                  <a:srgbClr val="000000"/>
                </a:solidFill>
              </a:rPr>
              <a:t>-C++. </a:t>
            </a:r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3933056"/>
            <a:ext cx="2619375" cy="1743075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44" y="3428999"/>
            <a:ext cx="2448273" cy="244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4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CB6303-ACC1-42AB-BBD3-41DE888250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s-ES_tradnl" altLang="es-ES" sz="1000" dirty="0">
                <a:solidFill>
                  <a:srgbClr val="FFFFFF"/>
                </a:solidFill>
                <a:latin typeface="Arial Narrow" panose="020B0606020202030204" pitchFamily="34" charset="0"/>
              </a:rPr>
              <a:t>DIAPOSITIVA</a:t>
            </a:r>
            <a:r>
              <a:rPr lang="es-ES_tradnl" altLang="es-ES" sz="800" dirty="0">
                <a:solidFill>
                  <a:srgbClr val="FFFFFF"/>
                </a:solidFill>
              </a:rPr>
              <a:t> </a:t>
            </a:r>
            <a:fld id="{E4C275FF-0A0B-4646-8BBB-B5E655CF8361}" type="slidenum">
              <a:rPr lang="es-ES_tradnl" altLang="es-ES" sz="1000">
                <a:solidFill>
                  <a:srgbClr val="FFFFFF"/>
                </a:solidFill>
                <a:latin typeface="Arial Narrow" panose="020B0606020202030204" pitchFamily="34" charset="0"/>
              </a:rPr>
              <a:pPr/>
              <a:t>13</a:t>
            </a:fld>
            <a:endParaRPr lang="es-ES_tradnl" altLang="es-ES" sz="1000" dirty="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1343472" y="1340768"/>
            <a:ext cx="9721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s-ES" b="1" dirty="0"/>
              <a:t>Aplicación de gobierno y desarrollo de ficheros. </a:t>
            </a:r>
            <a:r>
              <a:rPr lang="es-ES" b="1" dirty="0" err="1"/>
              <a:t>Dev</a:t>
            </a:r>
            <a:r>
              <a:rPr lang="es-ES" b="1" dirty="0"/>
              <a:t>-C++.</a:t>
            </a:r>
            <a:endParaRPr lang="es-ES" sz="2000" dirty="0"/>
          </a:p>
        </p:txBody>
      </p:sp>
      <p:pic>
        <p:nvPicPr>
          <p:cNvPr id="7" name="6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25819"/>
            <a:ext cx="6372428" cy="43897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104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CB6303-ACC1-42AB-BBD3-41DE888250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s-ES_tradnl" altLang="es-ES" sz="1000" dirty="0">
                <a:solidFill>
                  <a:srgbClr val="FFFFFF"/>
                </a:solidFill>
                <a:latin typeface="Arial Narrow" panose="020B0606020202030204" pitchFamily="34" charset="0"/>
              </a:rPr>
              <a:t>DIAPOSITIVA</a:t>
            </a:r>
            <a:r>
              <a:rPr lang="es-ES_tradnl" altLang="es-ES" sz="800" dirty="0">
                <a:solidFill>
                  <a:srgbClr val="FFFFFF"/>
                </a:solidFill>
              </a:rPr>
              <a:t> </a:t>
            </a:r>
            <a:fld id="{E4C275FF-0A0B-4646-8BBB-B5E655CF8361}" type="slidenum">
              <a:rPr lang="es-ES_tradnl" altLang="es-ES" sz="1000">
                <a:solidFill>
                  <a:srgbClr val="FFFFFF"/>
                </a:solidFill>
                <a:latin typeface="Arial Narrow" panose="020B0606020202030204" pitchFamily="34" charset="0"/>
              </a:rPr>
              <a:pPr/>
              <a:t>14</a:t>
            </a:fld>
            <a:endParaRPr lang="es-ES_tradnl" altLang="es-ES" sz="1000" dirty="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1343472" y="1340768"/>
            <a:ext cx="9721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s-ES" sz="2000" b="1" dirty="0"/>
              <a:t>Aplicación de </a:t>
            </a:r>
            <a:r>
              <a:rPr lang="es-ES" sz="2000" b="1" dirty="0" err="1"/>
              <a:t>microcontrolador</a:t>
            </a:r>
            <a:r>
              <a:rPr lang="es-ES" sz="2000" b="1" dirty="0"/>
              <a:t>. </a:t>
            </a:r>
            <a:r>
              <a:rPr lang="es-ES" sz="2000" b="1" dirty="0" err="1"/>
              <a:t>Arduino</a:t>
            </a:r>
            <a:r>
              <a:rPr lang="es-ES" sz="2000" b="1" dirty="0"/>
              <a:t>.</a:t>
            </a:r>
            <a:endParaRPr lang="es-ES" sz="2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0181A1D-AC57-495A-A75E-BB94BD4640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85" t="30041" r="20833" b="7980"/>
          <a:stretch/>
        </p:blipFill>
        <p:spPr>
          <a:xfrm>
            <a:off x="2603612" y="1744001"/>
            <a:ext cx="7200800" cy="47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0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CB6303-ACC1-42AB-BBD3-41DE888250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s-ES_tradnl" altLang="es-ES" sz="1000" dirty="0">
                <a:solidFill>
                  <a:srgbClr val="FFFFFF"/>
                </a:solidFill>
                <a:latin typeface="Arial Narrow" panose="020B0606020202030204" pitchFamily="34" charset="0"/>
              </a:rPr>
              <a:t>DIAPOSITIVA</a:t>
            </a:r>
            <a:r>
              <a:rPr lang="es-ES_tradnl" altLang="es-ES" sz="800" dirty="0">
                <a:solidFill>
                  <a:srgbClr val="FFFFFF"/>
                </a:solidFill>
              </a:rPr>
              <a:t> </a:t>
            </a:r>
            <a:fld id="{E4C275FF-0A0B-4646-8BBB-B5E655CF8361}" type="slidenum">
              <a:rPr lang="es-ES_tradnl" altLang="es-ES" sz="1000">
                <a:solidFill>
                  <a:srgbClr val="FFFFFF"/>
                </a:solidFill>
                <a:latin typeface="Arial Narrow" panose="020B0606020202030204" pitchFamily="34" charset="0"/>
              </a:rPr>
              <a:pPr/>
              <a:t>15</a:t>
            </a:fld>
            <a:endParaRPr lang="es-ES_tradnl" altLang="es-ES" sz="1000" dirty="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1343472" y="1340768"/>
            <a:ext cx="9721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ES" sz="3600" b="1" u="sng" dirty="0"/>
              <a:t>FUTURAS APORTACIONES AL TRABAJO</a:t>
            </a:r>
            <a:r>
              <a:rPr lang="es-ES" sz="4000" b="1" dirty="0"/>
              <a:t>.</a:t>
            </a:r>
            <a:endParaRPr lang="es-ES" sz="4000" dirty="0"/>
          </a:p>
        </p:txBody>
      </p:sp>
      <p:sp>
        <p:nvSpPr>
          <p:cNvPr id="6" name="5 CuadroTexto"/>
          <p:cNvSpPr txBox="1"/>
          <p:nvPr/>
        </p:nvSpPr>
        <p:spPr>
          <a:xfrm>
            <a:off x="695400" y="2276872"/>
            <a:ext cx="1036915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Arial" pitchFamily="34" charset="0"/>
              <a:buChar char="•"/>
            </a:pPr>
            <a:r>
              <a:rPr lang="es-ES" dirty="0"/>
              <a:t>Que la persiana funcione con el LDR.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s-ES" dirty="0"/>
              <a:t>Que la puerta no se abra solo al introducir un dígito, si no una contraseña.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s-ES" dirty="0"/>
              <a:t>Que el LED no funcionase con el LDR y con el sensor de presencia, sino en función de la persiana, que ya lleva integrado en su función el LDR.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s-ES" dirty="0"/>
              <a:t>Incluir nuevos componentes como sensores de temperatura que active un motor como ventilador.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s-ES" dirty="0"/>
              <a:t>Pulsadores e interruptores que también permitan el gobierno por parte del usuario en la habitación.</a:t>
            </a:r>
          </a:p>
          <a:p>
            <a:endParaRPr lang="es-E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58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CB6303-ACC1-42AB-BBD3-41DE888250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s-ES_tradnl" altLang="es-ES" sz="1000" dirty="0">
                <a:solidFill>
                  <a:srgbClr val="FFFFFF"/>
                </a:solidFill>
                <a:latin typeface="Arial Narrow" panose="020B0606020202030204" pitchFamily="34" charset="0"/>
              </a:rPr>
              <a:t>DIAPOSITIVA</a:t>
            </a:r>
            <a:r>
              <a:rPr lang="es-ES_tradnl" altLang="es-ES" sz="800" dirty="0">
                <a:solidFill>
                  <a:srgbClr val="FFFFFF"/>
                </a:solidFill>
              </a:rPr>
              <a:t> </a:t>
            </a:r>
            <a:fld id="{E4C275FF-0A0B-4646-8BBB-B5E655CF8361}" type="slidenum">
              <a:rPr lang="es-ES_tradnl" altLang="es-ES" sz="1000">
                <a:solidFill>
                  <a:srgbClr val="FFFFFF"/>
                </a:solidFill>
                <a:latin typeface="Arial Narrow" panose="020B0606020202030204" pitchFamily="34" charset="0"/>
              </a:rPr>
              <a:pPr/>
              <a:t>16</a:t>
            </a:fld>
            <a:endParaRPr lang="es-ES_tradnl" altLang="es-ES" sz="1000" dirty="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1329439" y="1340768"/>
            <a:ext cx="9721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u="sng" dirty="0">
                <a:solidFill>
                  <a:srgbClr val="000000"/>
                </a:solidFill>
              </a:rPr>
              <a:t>FUNCIONAMIENTO</a:t>
            </a:r>
            <a:endParaRPr lang="es-ES" sz="4000" u="sng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92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CB6303-ACC1-42AB-BBD3-41DE888250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s-ES_tradnl" altLang="es-ES" sz="1000" dirty="0">
                <a:solidFill>
                  <a:srgbClr val="FFFFFF"/>
                </a:solidFill>
                <a:latin typeface="Arial Narrow" panose="020B0606020202030204" pitchFamily="34" charset="0"/>
              </a:rPr>
              <a:t>DIAPOSITIVA</a:t>
            </a:r>
            <a:r>
              <a:rPr lang="es-ES_tradnl" altLang="es-ES" sz="800" dirty="0">
                <a:solidFill>
                  <a:srgbClr val="FFFFFF"/>
                </a:solidFill>
              </a:rPr>
              <a:t> </a:t>
            </a:r>
            <a:fld id="{E4C275FF-0A0B-4646-8BBB-B5E655CF8361}" type="slidenum">
              <a:rPr lang="es-ES_tradnl" altLang="es-ES" sz="1000">
                <a:solidFill>
                  <a:srgbClr val="FFFFFF"/>
                </a:solidFill>
                <a:latin typeface="Arial Narrow" panose="020B0606020202030204" pitchFamily="34" charset="0"/>
              </a:rPr>
              <a:pPr/>
              <a:t>17</a:t>
            </a:fld>
            <a:endParaRPr lang="es-ES_tradnl" altLang="es-ES" sz="1000" dirty="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1329439" y="1340768"/>
            <a:ext cx="9721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u="sng" dirty="0">
                <a:solidFill>
                  <a:srgbClr val="000000"/>
                </a:solidFill>
              </a:rPr>
              <a:t>CONCLUSIÓN</a:t>
            </a:r>
            <a:endParaRPr lang="es-ES" sz="4000" u="sng" dirty="0">
              <a:solidFill>
                <a:srgbClr val="000000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5EAA20C-0CF4-4BFB-AB21-36783D5DFA99}"/>
              </a:ext>
            </a:extLst>
          </p:cNvPr>
          <p:cNvSpPr/>
          <p:nvPr/>
        </p:nvSpPr>
        <p:spPr>
          <a:xfrm>
            <a:off x="0" y="2078889"/>
            <a:ext cx="11881320" cy="4158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algn="just">
              <a:lnSpc>
                <a:spcPct val="107000"/>
              </a:lnSpc>
              <a:spcAft>
                <a:spcPts val="0"/>
              </a:spcAft>
            </a:pP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-Los contenidos necesarios y claves para realizarlo se explican al final del cuatrimestre en el horario de clase. </a:t>
            </a:r>
            <a:endParaRPr lang="es-E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algn="just">
              <a:lnSpc>
                <a:spcPct val="107000"/>
              </a:lnSpc>
              <a:spcAft>
                <a:spcPts val="0"/>
              </a:spcAft>
            </a:pPr>
            <a:r>
              <a:rPr lang="es-E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s-E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algn="just">
              <a:lnSpc>
                <a:spcPct val="107000"/>
              </a:lnSpc>
              <a:spcAft>
                <a:spcPts val="0"/>
              </a:spcAft>
            </a:pP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Hemos aprendido como funcionan componentes de hardware, su conexión, etc. </a:t>
            </a:r>
            <a:endParaRPr lang="es-E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algn="just">
              <a:lnSpc>
                <a:spcPct val="107000"/>
              </a:lnSpc>
              <a:spcAft>
                <a:spcPts val="0"/>
              </a:spcAft>
            </a:pPr>
            <a:r>
              <a:rPr lang="es-E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s-E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algn="just">
              <a:lnSpc>
                <a:spcPct val="107000"/>
              </a:lnSpc>
              <a:spcAft>
                <a:spcPts val="0"/>
              </a:spcAft>
            </a:pP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Desarrollar nuestra originalidad, lógica y capacidad de relacionar.</a:t>
            </a:r>
            <a:endParaRPr lang="es-E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algn="just">
              <a:lnSpc>
                <a:spcPct val="107000"/>
              </a:lnSpc>
              <a:spcAft>
                <a:spcPts val="0"/>
              </a:spcAft>
            </a:pPr>
            <a:r>
              <a:rPr lang="es-E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s-E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342900" algn="just">
              <a:lnSpc>
                <a:spcPct val="107000"/>
              </a:lnSpc>
              <a:spcAft>
                <a:spcPts val="0"/>
              </a:spcAft>
              <a:buFontTx/>
              <a:buChar char="-"/>
            </a:pP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Complejidad con la comunicación serie.</a:t>
            </a:r>
          </a:p>
          <a:p>
            <a:pPr marL="571500" indent="-342900" algn="just">
              <a:lnSpc>
                <a:spcPct val="107000"/>
              </a:lnSpc>
              <a:spcAft>
                <a:spcPts val="0"/>
              </a:spcAft>
              <a:buFontTx/>
              <a:buChar char="-"/>
            </a:pPr>
            <a:endParaRPr lang="es-E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342900" algn="just">
              <a:lnSpc>
                <a:spcPct val="107000"/>
              </a:lnSpc>
              <a:spcAft>
                <a:spcPts val="0"/>
              </a:spcAft>
              <a:buFontTx/>
              <a:buChar char="-"/>
            </a:pPr>
            <a:endParaRPr lang="es-E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algn="just">
              <a:lnSpc>
                <a:spcPct val="107000"/>
              </a:lnSpc>
              <a:spcAft>
                <a:spcPts val="0"/>
              </a:spcAft>
            </a:pPr>
            <a:r>
              <a:rPr lang="es-E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s-E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algn="just">
              <a:lnSpc>
                <a:spcPct val="107000"/>
              </a:lnSpc>
              <a:spcAft>
                <a:spcPts val="800"/>
              </a:spcAft>
            </a:pP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 definitiva, este trabajo nos ha permitido realizar algo práctico y visual que nos permite ver el uso de esta asignatura para nuestro futuro tanto académico como profesional.</a:t>
            </a:r>
            <a:endParaRPr lang="es-E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48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A72C3AC-9873-45F9-A662-00BB10AC4A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s-ES_tradnl" altLang="es-ES" sz="1000">
                <a:solidFill>
                  <a:srgbClr val="FFFFFF"/>
                </a:solidFill>
                <a:latin typeface="Arial Narrow" panose="020B0606020202030204" pitchFamily="34" charset="0"/>
              </a:rPr>
              <a:t>DIAPOSITIVA</a:t>
            </a:r>
            <a:r>
              <a:rPr lang="es-ES_tradnl" altLang="es-ES" sz="800">
                <a:solidFill>
                  <a:srgbClr val="FFFFFF"/>
                </a:solidFill>
              </a:rPr>
              <a:t> </a:t>
            </a:r>
            <a:fld id="{92A2F948-1CB8-41BD-88F0-49FD132A4207}" type="slidenum">
              <a:rPr lang="es-ES_tradnl" altLang="es-ES" sz="1000">
                <a:solidFill>
                  <a:srgbClr val="FFFFFF"/>
                </a:solidFill>
                <a:latin typeface="Arial Narrow" panose="020B0606020202030204" pitchFamily="34" charset="0"/>
              </a:rPr>
              <a:pPr/>
              <a:t>18</a:t>
            </a:fld>
            <a:endParaRPr lang="es-ES_tradnl" altLang="es-ES" sz="10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553193F-1BE9-463C-A3BA-53D5B8B12040}"/>
              </a:ext>
            </a:extLst>
          </p:cNvPr>
          <p:cNvSpPr/>
          <p:nvPr/>
        </p:nvSpPr>
        <p:spPr>
          <a:xfrm>
            <a:off x="2855640" y="3717032"/>
            <a:ext cx="9024664" cy="22528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7000"/>
              </a:lnSpc>
              <a:spcAft>
                <a:spcPts val="0"/>
              </a:spcAft>
              <a:tabLst>
                <a:tab pos="1562100" algn="l"/>
              </a:tabLst>
            </a:pPr>
            <a:r>
              <a:rPr lang="es-ES" sz="3600" spc="25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Pablo Núñez Hernández </a:t>
            </a:r>
            <a:endParaRPr lang="es-E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lnSpc>
                <a:spcPct val="107000"/>
              </a:lnSpc>
              <a:spcAft>
                <a:spcPts val="0"/>
              </a:spcAft>
              <a:tabLst>
                <a:tab pos="1562100" algn="l"/>
              </a:tabLst>
            </a:pPr>
            <a:r>
              <a:rPr lang="es-ES" sz="1400" spc="25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pablo.nhernandez@alumnos.upm.es</a:t>
            </a:r>
            <a:endParaRPr lang="es-E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lnSpc>
                <a:spcPct val="107000"/>
              </a:lnSpc>
              <a:spcAft>
                <a:spcPts val="0"/>
              </a:spcAft>
              <a:tabLst>
                <a:tab pos="1562100" algn="l"/>
              </a:tabLst>
            </a:pPr>
            <a:r>
              <a:rPr lang="es-ES" sz="1400" spc="25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Nº</a:t>
            </a:r>
            <a:r>
              <a:rPr lang="es-ES" sz="1400" spc="25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Mat.: 54773</a:t>
            </a:r>
            <a:endParaRPr lang="es-E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lnSpc>
                <a:spcPct val="107000"/>
              </a:lnSpc>
              <a:spcAft>
                <a:spcPts val="0"/>
              </a:spcAft>
              <a:tabLst>
                <a:tab pos="1562100" algn="l"/>
              </a:tabLst>
            </a:pPr>
            <a:r>
              <a:rPr lang="es-ES" sz="3600" spc="25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Jaime Palomino Vaquero </a:t>
            </a:r>
            <a:endParaRPr lang="es-E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lnSpc>
                <a:spcPct val="107000"/>
              </a:lnSpc>
              <a:spcAft>
                <a:spcPts val="0"/>
              </a:spcAft>
              <a:tabLst>
                <a:tab pos="1562100" algn="l"/>
              </a:tabLst>
            </a:pPr>
            <a:r>
              <a:rPr lang="es-ES" sz="1400" spc="25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jaime.palomino.vaquero@alumnos.upm.es</a:t>
            </a:r>
            <a:endParaRPr lang="es-E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lnSpc>
                <a:spcPct val="107000"/>
              </a:lnSpc>
              <a:spcAft>
                <a:spcPts val="0"/>
              </a:spcAft>
              <a:tabLst>
                <a:tab pos="1562100" algn="l"/>
              </a:tabLst>
            </a:pPr>
            <a:r>
              <a:rPr lang="es-ES" sz="1400" spc="25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Nº</a:t>
            </a:r>
            <a:r>
              <a:rPr lang="es-ES" sz="1400" spc="25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Mat.: 54785</a:t>
            </a:r>
            <a:endParaRPr lang="es-E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D5CE98-0519-42AB-96B4-096EF7635C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s-ES_tradnl" altLang="es-ES" sz="1000">
                <a:solidFill>
                  <a:srgbClr val="FFFFFF"/>
                </a:solidFill>
                <a:latin typeface="Arial Narrow" panose="020B0606020202030204" pitchFamily="34" charset="0"/>
              </a:rPr>
              <a:t>DIAPOSITIVA</a:t>
            </a:r>
            <a:r>
              <a:rPr lang="es-ES_tradnl" altLang="es-ES" sz="800">
                <a:solidFill>
                  <a:srgbClr val="FFFFFF"/>
                </a:solidFill>
              </a:rPr>
              <a:t> </a:t>
            </a:r>
            <a:fld id="{D8992FE6-27E1-4EFB-BEC3-D25DA019666A}" type="slidenum">
              <a:rPr lang="es-ES_tradnl" altLang="es-ES" sz="1000">
                <a:solidFill>
                  <a:srgbClr val="FFFFFF"/>
                </a:solidFill>
                <a:latin typeface="Arial Narrow" panose="020B0606020202030204" pitchFamily="34" charset="0"/>
              </a:rPr>
              <a:pPr/>
              <a:t>1</a:t>
            </a:fld>
            <a:endParaRPr lang="es-ES_tradnl" altLang="es-ES" sz="10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41EF50AD-EE1B-4794-B621-85AA11F2B2CE}"/>
              </a:ext>
            </a:extLst>
          </p:cNvPr>
          <p:cNvSpPr/>
          <p:nvPr/>
        </p:nvSpPr>
        <p:spPr bwMode="auto">
          <a:xfrm>
            <a:off x="1508429" y="1708804"/>
            <a:ext cx="2088232" cy="187220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Geneva" charset="0"/>
              </a:rPr>
              <a:t>Introducción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7561A3BE-3D57-433D-B8A9-6F16067B9AC8}"/>
              </a:ext>
            </a:extLst>
          </p:cNvPr>
          <p:cNvSpPr/>
          <p:nvPr/>
        </p:nvSpPr>
        <p:spPr bwMode="auto">
          <a:xfrm>
            <a:off x="4961874" y="1708804"/>
            <a:ext cx="2268252" cy="187220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sz="17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Hardware</a:t>
            </a:r>
            <a:r>
              <a:rPr kumimoji="0" lang="es-E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Geneva" charset="0"/>
              </a:rPr>
              <a:t>. </a:t>
            </a:r>
            <a:r>
              <a:rPr lang="es-ES" sz="17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Fundamentos técnicos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F1B80AB0-15D8-4564-9C68-D8B7627CF822}"/>
              </a:ext>
            </a:extLst>
          </p:cNvPr>
          <p:cNvSpPr/>
          <p:nvPr/>
        </p:nvSpPr>
        <p:spPr bwMode="auto">
          <a:xfrm>
            <a:off x="8607884" y="1707494"/>
            <a:ext cx="2088232" cy="187220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Geneva" charset="0"/>
              </a:rPr>
              <a:t>Diseño del software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CF8D3F47-1AB8-4228-B44F-FFBF582C6D81}"/>
              </a:ext>
            </a:extLst>
          </p:cNvPr>
          <p:cNvSpPr/>
          <p:nvPr/>
        </p:nvSpPr>
        <p:spPr bwMode="auto">
          <a:xfrm>
            <a:off x="1508429" y="4129504"/>
            <a:ext cx="2088232" cy="187220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sz="1600" b="1" dirty="0">
                <a:solidFill>
                  <a:srgbClr val="000000"/>
                </a:solidFill>
                <a:latin typeface="Arial" charset="0"/>
                <a:ea typeface="ＭＳ Ｐゴシック" charset="0"/>
                <a:cs typeface="Geneva" charset="0"/>
              </a:rPr>
              <a:t>Futuras aportaciones al trabajo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6A8C3EF0-C061-4B2D-8B5C-79BBF49F0B4C}"/>
              </a:ext>
            </a:extLst>
          </p:cNvPr>
          <p:cNvSpPr/>
          <p:nvPr/>
        </p:nvSpPr>
        <p:spPr bwMode="auto">
          <a:xfrm>
            <a:off x="8607884" y="4129504"/>
            <a:ext cx="2088232" cy="187220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Geneva" charset="0"/>
              </a:rPr>
              <a:t>Conclusión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0CF7E964-8509-47B1-9586-894AF2E23509}"/>
              </a:ext>
            </a:extLst>
          </p:cNvPr>
          <p:cNvSpPr/>
          <p:nvPr/>
        </p:nvSpPr>
        <p:spPr bwMode="auto">
          <a:xfrm>
            <a:off x="4817858" y="4129504"/>
            <a:ext cx="2556284" cy="187220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sz="165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Funcionamiento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CB6303-ACC1-42AB-BBD3-41DE888250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s-ES_tradnl" altLang="es-ES" sz="1000" dirty="0">
                <a:solidFill>
                  <a:srgbClr val="FFFFFF"/>
                </a:solidFill>
                <a:latin typeface="Arial Narrow" panose="020B0606020202030204" pitchFamily="34" charset="0"/>
              </a:rPr>
              <a:t>DIAPOSITIVA</a:t>
            </a:r>
            <a:r>
              <a:rPr lang="es-ES_tradnl" altLang="es-ES" sz="800" dirty="0">
                <a:solidFill>
                  <a:srgbClr val="FFFFFF"/>
                </a:solidFill>
              </a:rPr>
              <a:t> </a:t>
            </a:r>
            <a:fld id="{E4C275FF-0A0B-4646-8BBB-B5E655CF8361}" type="slidenum">
              <a:rPr lang="es-ES_tradnl" altLang="es-ES" sz="1000">
                <a:solidFill>
                  <a:srgbClr val="FFFFFF"/>
                </a:solidFill>
                <a:latin typeface="Arial Narrow" panose="020B0606020202030204" pitchFamily="34" charset="0"/>
              </a:rPr>
              <a:pPr/>
              <a:t>2</a:t>
            </a:fld>
            <a:endParaRPr lang="es-ES_tradnl" altLang="es-ES" sz="1000" dirty="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1343472" y="1340768"/>
            <a:ext cx="9721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u="sng" dirty="0"/>
              <a:t>INTRODUCCIÓN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695400" y="2276872"/>
            <a:ext cx="10657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/>
              <a:t>Sistema electrónico que activa los actuadores necesarios según los diferentes condicionantes que simulan una habitación automatizada. 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695400" y="3212976"/>
            <a:ext cx="103691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/>
              <a:t>1º - Control en pantalla para iniciar y finalizar la placa.</a:t>
            </a:r>
          </a:p>
          <a:p>
            <a:pPr algn="just"/>
            <a:r>
              <a:rPr lang="es-ES" sz="2000" dirty="0"/>
              <a:t>2º - Pone en marcha los sensores.</a:t>
            </a:r>
          </a:p>
          <a:p>
            <a:pPr algn="just"/>
            <a:r>
              <a:rPr lang="es-ES" sz="2000" dirty="0"/>
              <a:t>3º - Se realizan o no acción los actuadores.</a:t>
            </a:r>
          </a:p>
          <a:p>
            <a:pPr algn="just"/>
            <a:r>
              <a:rPr lang="es-ES" sz="2000" dirty="0"/>
              <a:t>4º - Almacena información de los actuadores en un fichero.</a:t>
            </a:r>
          </a:p>
          <a:p>
            <a:pPr algn="just"/>
            <a:r>
              <a:rPr lang="es-ES" sz="2000" dirty="0"/>
              <a:t>5º - Podemos abrir el fichero para ver y estudiar las veces que se realizan las diferentes acciones y realizar ajustes para el futuro.</a:t>
            </a:r>
          </a:p>
          <a:p>
            <a:endParaRPr lang="es-E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C170D80-EB60-4BAA-90F3-B392B24C9F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s-ES_tradnl" altLang="es-ES" sz="1000">
                <a:solidFill>
                  <a:srgbClr val="FFFFFF"/>
                </a:solidFill>
                <a:latin typeface="Arial Narrow" panose="020B0606020202030204" pitchFamily="34" charset="0"/>
              </a:rPr>
              <a:t>DIAPOSITIVA</a:t>
            </a:r>
            <a:r>
              <a:rPr lang="es-ES_tradnl" altLang="es-ES" sz="800">
                <a:solidFill>
                  <a:srgbClr val="FFFFFF"/>
                </a:solidFill>
              </a:rPr>
              <a:t> </a:t>
            </a:r>
            <a:fld id="{3AAEB521-78D9-49A1-99FB-59F3C17A9997}" type="slidenum">
              <a:rPr lang="es-ES_tradnl" altLang="es-ES" sz="1000">
                <a:solidFill>
                  <a:srgbClr val="FFFFFF"/>
                </a:solidFill>
                <a:latin typeface="Arial Narrow" panose="020B0606020202030204" pitchFamily="34" charset="0"/>
              </a:rPr>
              <a:pPr/>
              <a:t>3</a:t>
            </a:fld>
            <a:endParaRPr lang="es-ES_tradnl" altLang="es-ES" sz="10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1415480" y="1196752"/>
            <a:ext cx="89289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u="sng" dirty="0"/>
              <a:t>HARDWARE Y FUNDAMENTOS TÉCNICOS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1703512" y="2708920"/>
            <a:ext cx="86409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itchFamily="34" charset="0"/>
              <a:buChar char="•"/>
            </a:pPr>
            <a:r>
              <a:rPr lang="es-ES" dirty="0"/>
              <a:t>Detección de movimiento. PIR HC-SR501.</a:t>
            </a:r>
            <a:endParaRPr lang="es-ES" sz="2000" dirty="0"/>
          </a:p>
          <a:p>
            <a:pPr marL="800100" lvl="1" indent="-342900">
              <a:buFont typeface="Arial" pitchFamily="34" charset="0"/>
              <a:buChar char="•"/>
            </a:pPr>
            <a:r>
              <a:rPr lang="es-ES" dirty="0"/>
              <a:t>Detección de la señal IR del mando a distancia.</a:t>
            </a:r>
            <a:endParaRPr lang="es-ES" sz="2000" dirty="0"/>
          </a:p>
          <a:p>
            <a:pPr marL="800100" lvl="1" indent="-342900">
              <a:buFont typeface="Arial" pitchFamily="34" charset="0"/>
              <a:buChar char="•"/>
            </a:pPr>
            <a:r>
              <a:rPr lang="es-ES" dirty="0"/>
              <a:t>Desbloqueo de la puerta. Servomotor SG90.</a:t>
            </a:r>
            <a:endParaRPr lang="es-ES" sz="2000" dirty="0"/>
          </a:p>
          <a:p>
            <a:pPr marL="800100" lvl="1" indent="-342900">
              <a:buFont typeface="Arial" pitchFamily="34" charset="0"/>
              <a:buChar char="•"/>
            </a:pPr>
            <a:r>
              <a:rPr lang="es-ES" dirty="0"/>
              <a:t>Receptor de cantidad de luz. LDR.</a:t>
            </a:r>
            <a:endParaRPr lang="es-ES" sz="2000" dirty="0"/>
          </a:p>
          <a:p>
            <a:pPr marL="800100" lvl="1" indent="-342900">
              <a:buFont typeface="Arial" pitchFamily="34" charset="0"/>
              <a:buChar char="•"/>
            </a:pPr>
            <a:r>
              <a:rPr lang="es-ES" dirty="0"/>
              <a:t>Iluminación de la habitación. LED.</a:t>
            </a:r>
            <a:endParaRPr lang="es-ES" sz="2000" dirty="0"/>
          </a:p>
          <a:p>
            <a:pPr marL="800100" lvl="1" indent="-342900">
              <a:buFont typeface="Arial" pitchFamily="34" charset="0"/>
              <a:buChar char="•"/>
            </a:pPr>
            <a:r>
              <a:rPr lang="es-ES" dirty="0"/>
              <a:t>Controlador de tiempo.</a:t>
            </a:r>
            <a:endParaRPr lang="es-ES" sz="2000" dirty="0"/>
          </a:p>
          <a:p>
            <a:pPr marL="800100" lvl="1" indent="-342900">
              <a:buFont typeface="Arial" pitchFamily="34" charset="0"/>
              <a:buChar char="•"/>
            </a:pPr>
            <a:r>
              <a:rPr lang="es-ES" dirty="0"/>
              <a:t>Movimiento de persiana. </a:t>
            </a:r>
            <a:r>
              <a:rPr lang="es-ES" dirty="0" err="1"/>
              <a:t>Motorreductor</a:t>
            </a:r>
            <a:r>
              <a:rPr lang="es-ES" dirty="0"/>
              <a:t>.</a:t>
            </a:r>
            <a:endParaRPr lang="es-ES" sz="2000" dirty="0"/>
          </a:p>
          <a:p>
            <a:pPr marL="800100" lvl="1" indent="-342900">
              <a:buFont typeface="Arial" pitchFamily="34" charset="0"/>
              <a:buChar char="•"/>
            </a:pPr>
            <a:r>
              <a:rPr lang="es-ES" dirty="0"/>
              <a:t>Comunicación serie. </a:t>
            </a:r>
            <a:r>
              <a:rPr lang="es-ES" dirty="0" err="1"/>
              <a:t>Arduino</a:t>
            </a:r>
            <a:r>
              <a:rPr lang="es-ES" dirty="0"/>
              <a:t> y Ordenador.</a:t>
            </a:r>
            <a:endParaRPr lang="es-ES" sz="2000" dirty="0"/>
          </a:p>
          <a:p>
            <a:endParaRPr lang="es-E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C170D80-EB60-4BAA-90F3-B392B24C9F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s-ES_tradnl" altLang="es-ES" sz="1000">
                <a:solidFill>
                  <a:srgbClr val="FFFFFF"/>
                </a:solidFill>
                <a:latin typeface="Arial Narrow" panose="020B0606020202030204" pitchFamily="34" charset="0"/>
              </a:rPr>
              <a:t>DIAPOSITIVA</a:t>
            </a:r>
            <a:r>
              <a:rPr lang="es-ES_tradnl" altLang="es-ES" sz="800">
                <a:solidFill>
                  <a:srgbClr val="FFFFFF"/>
                </a:solidFill>
              </a:rPr>
              <a:t> </a:t>
            </a:r>
            <a:fld id="{3AAEB521-78D9-49A1-99FB-59F3C17A9997}" type="slidenum">
              <a:rPr lang="es-ES_tradnl" altLang="es-ES" sz="1000">
                <a:solidFill>
                  <a:srgbClr val="FFFFFF"/>
                </a:solidFill>
                <a:latin typeface="Arial Narrow" panose="020B0606020202030204" pitchFamily="34" charset="0"/>
              </a:rPr>
              <a:pPr/>
              <a:t>4</a:t>
            </a:fld>
            <a:endParaRPr lang="es-ES_tradnl" altLang="es-ES" sz="10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1487488" y="1543325"/>
            <a:ext cx="9289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s-ES" b="1" dirty="0"/>
              <a:t>Detección de movimiento. PIR HC-SR501.</a:t>
            </a:r>
            <a:endParaRPr lang="es-ES" sz="2000" dirty="0"/>
          </a:p>
        </p:txBody>
      </p:sp>
      <p:sp>
        <p:nvSpPr>
          <p:cNvPr id="6" name="5 CuadroTexto"/>
          <p:cNvSpPr txBox="1"/>
          <p:nvPr/>
        </p:nvSpPr>
        <p:spPr>
          <a:xfrm>
            <a:off x="479376" y="2274838"/>
            <a:ext cx="48245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Dispositivos de medición de radiación infrarroja.</a:t>
            </a:r>
          </a:p>
          <a:p>
            <a:endParaRPr lang="es-ES" dirty="0"/>
          </a:p>
          <a:p>
            <a:r>
              <a:rPr lang="es-ES" dirty="0"/>
              <a:t>Si algo pasa por su campo de actuación genera una señal digital que indica presencia.</a:t>
            </a:r>
          </a:p>
        </p:txBody>
      </p:sp>
      <p:pic>
        <p:nvPicPr>
          <p:cNvPr id="10" name="9 Marcador de contenido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817" y="2274838"/>
            <a:ext cx="5535659" cy="36561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C001162-9F99-42D4-95C6-E36011065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672" y="4583162"/>
            <a:ext cx="2287972" cy="17159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5277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C170D80-EB60-4BAA-90F3-B392B24C9F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s-ES_tradnl" altLang="es-ES" sz="1000">
                <a:solidFill>
                  <a:srgbClr val="FFFFFF"/>
                </a:solidFill>
                <a:latin typeface="Arial Narrow" panose="020B0606020202030204" pitchFamily="34" charset="0"/>
              </a:rPr>
              <a:t>DIAPOSITIVA</a:t>
            </a:r>
            <a:r>
              <a:rPr lang="es-ES_tradnl" altLang="es-ES" sz="800">
                <a:solidFill>
                  <a:srgbClr val="FFFFFF"/>
                </a:solidFill>
              </a:rPr>
              <a:t> </a:t>
            </a:r>
            <a:fld id="{3AAEB521-78D9-49A1-99FB-59F3C17A9997}" type="slidenum">
              <a:rPr lang="es-ES_tradnl" altLang="es-ES" sz="1000">
                <a:solidFill>
                  <a:srgbClr val="FFFFFF"/>
                </a:solidFill>
                <a:latin typeface="Arial Narrow" panose="020B0606020202030204" pitchFamily="34" charset="0"/>
              </a:rPr>
              <a:pPr/>
              <a:t>5</a:t>
            </a:fld>
            <a:endParaRPr lang="es-ES_tradnl" altLang="es-ES" sz="10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1487488" y="1543325"/>
            <a:ext cx="9289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s-ES" b="1" dirty="0"/>
              <a:t>Detección de la señal IR del mando a distancia.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6549396" y="2924944"/>
            <a:ext cx="48245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Dispositivo de control con un LED infrarrojo que envía una señal invisible, a un receptor infrarrojo.</a:t>
            </a:r>
          </a:p>
          <a:p>
            <a:endParaRPr lang="es-ES" dirty="0"/>
          </a:p>
          <a:p>
            <a:r>
              <a:rPr lang="es-ES" dirty="0"/>
              <a:t>Para recibir la señal se emplea un sensor infrarrojo.</a:t>
            </a:r>
          </a:p>
        </p:txBody>
      </p:sp>
      <p:pic>
        <p:nvPicPr>
          <p:cNvPr id="7" name="6 Marcador de contenido" descr="arduino-mando-a-distancia-esquema"/>
          <p:cNvPicPr>
            <a:picLocks noGrp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2920574"/>
            <a:ext cx="4428492" cy="20882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15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C170D80-EB60-4BAA-90F3-B392B24C9F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s-ES_tradnl" altLang="es-ES" sz="1000">
                <a:solidFill>
                  <a:srgbClr val="FFFFFF"/>
                </a:solidFill>
                <a:latin typeface="Arial Narrow" panose="020B0606020202030204" pitchFamily="34" charset="0"/>
              </a:rPr>
              <a:t>DIAPOSITIVA</a:t>
            </a:r>
            <a:r>
              <a:rPr lang="es-ES_tradnl" altLang="es-ES" sz="800">
                <a:solidFill>
                  <a:srgbClr val="FFFFFF"/>
                </a:solidFill>
              </a:rPr>
              <a:t> </a:t>
            </a:r>
            <a:fld id="{3AAEB521-78D9-49A1-99FB-59F3C17A9997}" type="slidenum">
              <a:rPr lang="es-ES_tradnl" altLang="es-ES" sz="1000">
                <a:solidFill>
                  <a:srgbClr val="FFFFFF"/>
                </a:solidFill>
                <a:latin typeface="Arial Narrow" panose="020B0606020202030204" pitchFamily="34" charset="0"/>
              </a:rPr>
              <a:pPr/>
              <a:t>6</a:t>
            </a:fld>
            <a:endParaRPr lang="es-ES_tradnl" altLang="es-ES" sz="10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1487488" y="1543325"/>
            <a:ext cx="9289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s-ES" b="1" dirty="0"/>
              <a:t>Desbloqueo de la puerta. Servomotor SG90.</a:t>
            </a:r>
            <a:endParaRPr lang="es-ES" sz="2000" b="1" dirty="0"/>
          </a:p>
        </p:txBody>
      </p:sp>
      <p:sp>
        <p:nvSpPr>
          <p:cNvPr id="8" name="7 CuadroTexto"/>
          <p:cNvSpPr txBox="1"/>
          <p:nvPr/>
        </p:nvSpPr>
        <p:spPr>
          <a:xfrm>
            <a:off x="983432" y="2276872"/>
            <a:ext cx="10225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Motor que se posiciona en el ángulo deseado, normalmente entre 0º y 180º.</a:t>
            </a:r>
          </a:p>
          <a:p>
            <a:r>
              <a:rPr lang="es-ES" sz="2000" dirty="0"/>
              <a:t>Programado junto al mando y el detector de IR puede servir como cerrojo de una puerta.</a:t>
            </a:r>
          </a:p>
        </p:txBody>
      </p:sp>
      <p:pic>
        <p:nvPicPr>
          <p:cNvPr id="5" name="Marcador de contenido 4" descr="Imagen que contiene electrónica&#10;&#10;Descripción generada automáticamente">
            <a:extLst>
              <a:ext uri="{FF2B5EF4-FFF2-40B4-BE49-F238E27FC236}">
                <a16:creationId xmlns:a16="http://schemas.microsoft.com/office/drawing/2014/main" id="{B7797148-EF77-4515-B150-AA5DE4D8F5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23792" y="3256640"/>
            <a:ext cx="3816424" cy="28623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7773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C170D80-EB60-4BAA-90F3-B392B24C9F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s-ES_tradnl" altLang="es-ES" sz="1000">
                <a:solidFill>
                  <a:srgbClr val="FFFFFF"/>
                </a:solidFill>
                <a:latin typeface="Arial Narrow" panose="020B0606020202030204" pitchFamily="34" charset="0"/>
              </a:rPr>
              <a:t>DIAPOSITIVA</a:t>
            </a:r>
            <a:r>
              <a:rPr lang="es-ES_tradnl" altLang="es-ES" sz="800">
                <a:solidFill>
                  <a:srgbClr val="FFFFFF"/>
                </a:solidFill>
              </a:rPr>
              <a:t> </a:t>
            </a:r>
            <a:fld id="{3AAEB521-78D9-49A1-99FB-59F3C17A9997}" type="slidenum">
              <a:rPr lang="es-ES_tradnl" altLang="es-ES" sz="1000">
                <a:solidFill>
                  <a:srgbClr val="FFFFFF"/>
                </a:solidFill>
                <a:latin typeface="Arial Narrow" panose="020B0606020202030204" pitchFamily="34" charset="0"/>
              </a:rPr>
              <a:pPr/>
              <a:t>7</a:t>
            </a:fld>
            <a:endParaRPr lang="es-ES_tradnl" altLang="es-ES" sz="10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1487488" y="1543325"/>
            <a:ext cx="9289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s-ES" b="1" dirty="0"/>
              <a:t>Receptor de cantidad de luz. LDR.</a:t>
            </a:r>
            <a:endParaRPr lang="es-ES" b="1" dirty="0">
              <a:solidFill>
                <a:srgbClr val="000000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6132004" y="2239703"/>
            <a:ext cx="496855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/>
              <a:t>Elemento que varia su resistencia en función de la luz que recibe.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Formado por un material semiconductor, que absorbe los fotones y los lleva a la banda de conducción reduciendo la resistencia (disminuye su resistencia a medida que aumenta la luz).</a:t>
            </a:r>
          </a:p>
          <a:p>
            <a:endParaRPr lang="es-ES" dirty="0"/>
          </a:p>
        </p:txBody>
      </p:sp>
      <p:pic>
        <p:nvPicPr>
          <p:cNvPr id="12" name="11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2030886"/>
            <a:ext cx="3816424" cy="3816424"/>
          </a:xfrm>
        </p:spPr>
      </p:pic>
    </p:spTree>
    <p:extLst>
      <p:ext uri="{BB962C8B-B14F-4D97-AF65-F5344CB8AC3E}">
        <p14:creationId xmlns:p14="http://schemas.microsoft.com/office/powerpoint/2010/main" val="267773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C170D80-EB60-4BAA-90F3-B392B24C9F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s-ES_tradnl" altLang="es-ES" sz="1000">
                <a:solidFill>
                  <a:srgbClr val="FFFFFF"/>
                </a:solidFill>
                <a:latin typeface="Arial Narrow" panose="020B0606020202030204" pitchFamily="34" charset="0"/>
              </a:rPr>
              <a:t>DIAPOSITIVA</a:t>
            </a:r>
            <a:r>
              <a:rPr lang="es-ES_tradnl" altLang="es-ES" sz="800">
                <a:solidFill>
                  <a:srgbClr val="FFFFFF"/>
                </a:solidFill>
              </a:rPr>
              <a:t> </a:t>
            </a:r>
            <a:fld id="{3AAEB521-78D9-49A1-99FB-59F3C17A9997}" type="slidenum">
              <a:rPr lang="es-ES_tradnl" altLang="es-ES" sz="1000">
                <a:solidFill>
                  <a:srgbClr val="FFFFFF"/>
                </a:solidFill>
                <a:latin typeface="Arial Narrow" panose="020B0606020202030204" pitchFamily="34" charset="0"/>
              </a:rPr>
              <a:pPr/>
              <a:t>8</a:t>
            </a:fld>
            <a:endParaRPr lang="es-ES_tradnl" altLang="es-ES" sz="10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1487488" y="1543325"/>
            <a:ext cx="9289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s-ES" b="1" dirty="0"/>
              <a:t>Iluminación de la habitación. LED.</a:t>
            </a:r>
            <a:endParaRPr lang="es-ES" b="1" dirty="0">
              <a:solidFill>
                <a:srgbClr val="000000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6549396" y="2924944"/>
            <a:ext cx="48245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Diodo que emite luz al ser atravesado por una corriente. El paso de la corriente solo es posible en una dirección.</a:t>
            </a:r>
          </a:p>
          <a:p>
            <a:r>
              <a:rPr lang="es-ES" dirty="0"/>
              <a:t>La baja resistencia del diodo podría destruirlo si no se usa una resistencia para limitar el paso de la corriente.</a:t>
            </a:r>
          </a:p>
          <a:p>
            <a:endParaRPr lang="es-ES" dirty="0"/>
          </a:p>
          <a:p>
            <a:endParaRPr lang="es-ES" dirty="0">
              <a:solidFill>
                <a:srgbClr val="000000"/>
              </a:solidFill>
            </a:endParaRPr>
          </a:p>
        </p:txBody>
      </p:sp>
      <p:pic>
        <p:nvPicPr>
          <p:cNvPr id="8" name="7 Marcador de contenido" descr="C:\Users\Pablo\Desktop\trabajo informática\documentacion word\imagenes\codigo led.png"/>
          <p:cNvPicPr>
            <a:picLocks noGrp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4" r="35246"/>
          <a:stretch/>
        </p:blipFill>
        <p:spPr bwMode="auto">
          <a:xfrm>
            <a:off x="839416" y="2420888"/>
            <a:ext cx="4767779" cy="37444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7773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resentación en blanco">
  <a:themeElements>
    <a:clrScheme name="Presentación en blanc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resentación en blanco">
      <a:majorFont>
        <a:latin typeface="Arial"/>
        <a:ea typeface="ＭＳ Ｐゴシック"/>
        <a:cs typeface="Geneva"/>
      </a:majorFont>
      <a:minorFont>
        <a:latin typeface="Arial"/>
        <a:ea typeface="ＭＳ Ｐゴシック"/>
        <a:cs typeface="Genev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_tradnl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Genev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_tradnl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Geneva" charset="0"/>
          </a:defRPr>
        </a:defPPr>
      </a:lstStyle>
    </a:lnDef>
  </a:objectDefaults>
  <a:extraClrSchemeLst>
    <a:extraClrScheme>
      <a:clrScheme name="Presentación en blanc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ción en blanc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ción en blanc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ción en blanc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ción en blanc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ción en blanc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ción en blanc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ción en blanc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ción en blanc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ción en blanc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ción en blanc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ción en blanc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</TotalTime>
  <Words>738</Words>
  <Application>Microsoft Office PowerPoint</Application>
  <PresentationFormat>Panorámica</PresentationFormat>
  <Paragraphs>101</Paragraphs>
  <Slides>19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4" baseType="lpstr">
      <vt:lpstr>Arial</vt:lpstr>
      <vt:lpstr>Arial Narrow</vt:lpstr>
      <vt:lpstr>Calibri</vt:lpstr>
      <vt:lpstr>Times New Roman</vt:lpstr>
      <vt:lpstr>Presentación en blanco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ernesto arroyo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</dc:title>
  <dc:creator>ernesto arroyo</dc:creator>
  <cp:lastModifiedBy>jaime.palomino.vaquero@alumnos.upm.es</cp:lastModifiedBy>
  <cp:revision>33</cp:revision>
  <dcterms:created xsi:type="dcterms:W3CDTF">2010-11-15T10:46:39Z</dcterms:created>
  <dcterms:modified xsi:type="dcterms:W3CDTF">2019-05-16T11:15:52Z</dcterms:modified>
</cp:coreProperties>
</file>